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8" r:id="rId19"/>
    <p:sldId id="279" r:id="rId20"/>
    <p:sldId id="280" r:id="rId21"/>
    <p:sldId id="281" r:id="rId22"/>
    <p:sldId id="276" r:id="rId23"/>
    <p:sldId id="277" r:id="rId24"/>
    <p:sldId id="282" r:id="rId25"/>
    <p:sldId id="274" r:id="rId26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52" d="100"/>
          <a:sy n="52" d="100"/>
        </p:scale>
        <p:origin x="87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228" name="Google Shape;228;p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245" name="Google Shape;245;p1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152" name="Google Shape;152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179" name="Google Shape;179;p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ff6980b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ff6980bc8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1ff6980bc8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208" name="Google Shape;208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David_Pritchard_(chess_player)" TargetMode="External"/><Relationship Id="rId2" Type="http://schemas.openxmlformats.org/officeDocument/2006/relationships/hyperlink" Target="https://en.m.wikipedia.org/wiki/Snakes_and_ladders?utm_source=chatgpt.com#cite_ref-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EnEbejRgI_0" TargetMode="External"/><Relationship Id="rId4" Type="http://schemas.openxmlformats.org/officeDocument/2006/relationships/hyperlink" Target="https://toytales.ca/chutes-ladders-milton-bradley-1943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2652650" y="3162175"/>
            <a:ext cx="1410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  DEPARTMENT OF COMPUTER SCIENCE AND ENGINEERING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286000" y="4167872"/>
            <a:ext cx="12729300" cy="30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Mini Project 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49"/>
              <a:buFont typeface="Arial"/>
              <a:buNone/>
            </a:pPr>
            <a:r>
              <a:rPr lang="en-US" sz="6749" b="1" i="0" u="none" strike="noStrike" cap="none">
                <a:solidFill>
                  <a:srgbClr val="38572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CHUTES AND CLIMBS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385724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219673" y="7206272"/>
            <a:ext cx="50442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800" b="1" u="sng" dirty="0">
                <a:latin typeface="Bookman Old Style"/>
                <a:sym typeface="Bookman Old Style"/>
              </a:rPr>
              <a:t>Presentation By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i="0" u="sng" strike="noStrike" cap="none" dirty="0">
                <a:solidFill>
                  <a:srgbClr val="000000"/>
                </a:solidFill>
                <a:latin typeface="Bookman Old Style"/>
                <a:ea typeface="Arial"/>
                <a:cs typeface="Arial"/>
                <a:sym typeface="Bookman Old Style"/>
              </a:rPr>
              <a:t>BATCH </a:t>
            </a:r>
            <a:r>
              <a:rPr lang="en-US" sz="2400" b="1" u="sng" dirty="0" err="1">
                <a:latin typeface="Bookman Old Style"/>
                <a:sym typeface="Bookman Old Style"/>
              </a:rPr>
              <a:t>C10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 PALLAVI SEN(21-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5F6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)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D. PRANITHA GOUD(21-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5E8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)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D.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SHREHITHA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(21-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5E5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)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3345675" y="7464300"/>
            <a:ext cx="22182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GUIDE: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Mrs. P. RUPA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5737975" y="6305600"/>
            <a:ext cx="2584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b="7042"/>
          <a:stretch/>
        </p:blipFill>
        <p:spPr>
          <a:xfrm>
            <a:off x="0" y="1"/>
            <a:ext cx="18288000" cy="30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A2E17-25A3-CB42-84B1-D54B348216CB}"/>
              </a:ext>
            </a:extLst>
          </p:cNvPr>
          <p:cNvSpPr txBox="1"/>
          <p:nvPr/>
        </p:nvSpPr>
        <p:spPr>
          <a:xfrm>
            <a:off x="1066994" y="906626"/>
            <a:ext cx="104583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2">
                    <a:lumMod val="25000"/>
                  </a:schemeClr>
                </a:solidFill>
                <a:latin typeface="Bookman Old Style" panose="02050604050505020204" pitchFamily="18" charset="0"/>
              </a:rPr>
              <a:t>System Requirements :</a:t>
            </a:r>
            <a:endParaRPr lang="en-IN" sz="6600" b="1" dirty="0">
              <a:solidFill>
                <a:schemeClr val="tx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857AF-234D-7E7E-EF9B-811253B6C672}"/>
              </a:ext>
            </a:extLst>
          </p:cNvPr>
          <p:cNvSpPr txBox="1"/>
          <p:nvPr/>
        </p:nvSpPr>
        <p:spPr>
          <a:xfrm>
            <a:off x="1066994" y="3143381"/>
            <a:ext cx="880721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Languages:</a:t>
            </a:r>
            <a:r>
              <a:rPr lang="en-US" sz="3200" dirty="0">
                <a:latin typeface="Bookman Old Style"/>
                <a:ea typeface="Bookman Old Style"/>
                <a:cs typeface="Bookman Old Style"/>
                <a:sym typeface="Bookman Old Style"/>
              </a:rPr>
              <a:t> 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HTML , CSS and JAVASCRIPT</a:t>
            </a:r>
            <a:endParaRPr lang="en-US" sz="3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Coding Tool: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VS Code</a:t>
            </a:r>
            <a:endParaRPr lang="en-US" sz="3200" b="0" i="0" u="sng" strike="noStrike" cap="none" dirty="0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5AF97-7A15-16C6-6802-7A8A259E6028}"/>
              </a:ext>
            </a:extLst>
          </p:cNvPr>
          <p:cNvSpPr txBox="1"/>
          <p:nvPr/>
        </p:nvSpPr>
        <p:spPr>
          <a:xfrm>
            <a:off x="471947" y="2346816"/>
            <a:ext cx="809548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Software Requirements: 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1B63C-20A0-4623-0082-FA9788A9874D}"/>
              </a:ext>
            </a:extLst>
          </p:cNvPr>
          <p:cNvSpPr txBox="1"/>
          <p:nvPr/>
        </p:nvSpPr>
        <p:spPr>
          <a:xfrm>
            <a:off x="602590" y="4928485"/>
            <a:ext cx="15454872" cy="404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tx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Hardware Requirements: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Computer : </a:t>
            </a:r>
            <a:r>
              <a:rPr lang="en-US" sz="36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Desktop or Laptop with </a:t>
            </a:r>
            <a:r>
              <a:rPr lang="en-US" sz="36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2GB</a:t>
            </a:r>
            <a:r>
              <a:rPr lang="en-US" sz="36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of RAM.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Operating System :</a:t>
            </a:r>
            <a:r>
              <a:rPr lang="en-US" sz="36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32-bit or 64-bit versions of windows, macOS.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Display :</a:t>
            </a:r>
            <a:r>
              <a:rPr lang="en-US" sz="36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Monitor with Resolution : 1024 * 768 pixels.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0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/>
        </p:nvSpPr>
        <p:spPr>
          <a:xfrm>
            <a:off x="797335" y="435132"/>
            <a:ext cx="10269000" cy="114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38512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Methodology: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797335" y="1706008"/>
            <a:ext cx="9371400" cy="72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Planning &amp; Requirements Gathering</a:t>
            </a:r>
            <a:endParaRPr sz="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797335" y="2596614"/>
            <a:ext cx="152222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Creating a Website of Chutes and Climbs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Welcome Page, Board Size, Dice Mechanics, The chutes</a:t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797335" y="4278478"/>
            <a:ext cx="8097600" cy="72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Design Phase</a:t>
            </a:r>
            <a:endParaRPr sz="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794321" y="5169514"/>
            <a:ext cx="1669935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Python User Interface i.e.,Tkinter and the chutes (i.e., Snakes,Slides,Ropes) 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Random Function will be used for generating random numbers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7944250" y="6931825"/>
            <a:ext cx="630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794321" y="6923549"/>
            <a:ext cx="404446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Development</a:t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794321" y="7663395"/>
            <a:ext cx="14152098" cy="148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Programming: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Code for dice rolls and Player Movement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UI Development: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Design interactive Screens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/>
        </p:nvSpPr>
        <p:spPr>
          <a:xfrm>
            <a:off x="749808" y="694944"/>
            <a:ext cx="227658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Testing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1188720" y="1640574"/>
            <a:ext cx="17099280" cy="415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Unit Testing: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dice mechanics and Player movement</a:t>
            </a:r>
            <a:endParaRPr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Integration Testing: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Ensure smooth interaction between mechanics and UI.</a:t>
            </a:r>
            <a:endParaRPr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Gameplay Testing: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for any bugs or rule inconsistencies</a:t>
            </a:r>
            <a:endParaRPr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lang="en-US" sz="36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Bug Fixing: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Resolve any issues that arise during testing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896112" y="6675120"/>
            <a:ext cx="357822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Deployment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1609344" y="7699248"/>
            <a:ext cx="768351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Deploy the game to the Website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/>
        </p:nvSpPr>
        <p:spPr>
          <a:xfrm>
            <a:off x="438912" y="713232"/>
            <a:ext cx="56813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494429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UML Diagrams: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7169243" y="803019"/>
            <a:ext cx="499848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Use Case Diagram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CC75F-7A2C-F5D0-87CD-54E4B91D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1799304"/>
            <a:ext cx="16075742" cy="83180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24" y="1915096"/>
            <a:ext cx="16623792" cy="792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/>
        </p:nvSpPr>
        <p:spPr>
          <a:xfrm>
            <a:off x="6603114" y="676656"/>
            <a:ext cx="517321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sng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Activity Diagram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/>
        </p:nvSpPr>
        <p:spPr>
          <a:xfrm>
            <a:off x="7157719" y="668215"/>
            <a:ext cx="39725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Class Diagram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E47A7-607D-B145-45D9-431D8955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1519084"/>
            <a:ext cx="1744734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/>
        </p:nvSpPr>
        <p:spPr>
          <a:xfrm>
            <a:off x="6459611" y="244483"/>
            <a:ext cx="536877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Sequence Diagram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35FE6-6ED7-AF35-8AA6-C5810AE3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864"/>
            <a:ext cx="18288000" cy="90481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/>
        </p:nvSpPr>
        <p:spPr>
          <a:xfrm>
            <a:off x="486131" y="342206"/>
            <a:ext cx="16476785" cy="960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strike="noStrike" cap="none" dirty="0">
                <a:solidFill>
                  <a:schemeClr val="tx2">
                    <a:lumMod val="2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Implementation 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Define the Welcome Page: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By Using the HTML &amp; CSS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>
                <a:latin typeface="Bookman Old Style"/>
                <a:ea typeface="Bookman Old Style"/>
                <a:cs typeface="Bookman Old Style"/>
                <a:sym typeface="Bookman Old Style"/>
              </a:rPr>
              <a:t>Implement the Themes: </a:t>
            </a:r>
            <a:r>
              <a:rPr lang="en-US" sz="3200" dirty="0">
                <a:latin typeface="Bookman Old Style"/>
                <a:ea typeface="Bookman Old Style"/>
                <a:cs typeface="Bookman Old Style"/>
                <a:sym typeface="Bookman Old Style"/>
              </a:rPr>
              <a:t>3 different Themes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3200" b="1" i="0" u="sng" strike="noStrike" cap="none" dirty="0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Define the Game Board: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Define the board with ladders and chutes as a     dictionary.</a:t>
            </a:r>
            <a:endParaRPr dirty="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Initialize Players and State: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Setup players, their positions, and the winning square.</a:t>
            </a:r>
            <a:endParaRPr dirty="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Roll Dice Function: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Simulate a dice roll.</a:t>
            </a:r>
            <a:endParaRPr dirty="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Move Player: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Update the player’s position based on the dice roll, ladders and chutes.</a:t>
            </a:r>
            <a:endParaRPr dirty="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Game Loop: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Run the game until a player wins.</a:t>
            </a:r>
            <a:endParaRPr dirty="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sng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Main Function: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Run the entire game.</a:t>
            </a:r>
            <a:endParaRPr sz="3200" b="1" i="0" u="sng" strike="noStrike" cap="none" dirty="0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44ED5-1116-B399-D0E4-CD09CF26B754}"/>
              </a:ext>
            </a:extLst>
          </p:cNvPr>
          <p:cNvSpPr txBox="1"/>
          <p:nvPr/>
        </p:nvSpPr>
        <p:spPr>
          <a:xfrm>
            <a:off x="634181" y="471948"/>
            <a:ext cx="109680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ookman Old Style" panose="02050604050505020204" pitchFamily="18" charset="0"/>
              </a:rPr>
              <a:t>Result(Output Screens) :</a:t>
            </a:r>
            <a:endParaRPr lang="en-IN" sz="6600" b="1" dirty="0">
              <a:latin typeface="Bookman Old Style" panose="02050604050505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4F1D7-82A5-F087-E8F4-4654E7A0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29" y="1902542"/>
            <a:ext cx="13937226" cy="7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18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03D25-E0DF-C309-7190-FDA174FF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45" y="1192775"/>
            <a:ext cx="14822129" cy="790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2E4CF"/>
          </a:solid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EF5E7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1945898" y="571721"/>
            <a:ext cx="6984000" cy="960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645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dirty="0">
              <a:solidFill>
                <a:srgbClr val="38572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26262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Abstract</a:t>
            </a:r>
            <a:endParaRPr sz="3000" b="0" i="0" u="none" strike="noStrike" cap="none" dirty="0">
              <a:solidFill>
                <a:srgbClr val="1D1B1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Introduction</a:t>
            </a:r>
            <a:endParaRPr sz="3000" b="0" i="0" u="none" strike="noStrike" cap="none" dirty="0">
              <a:solidFill>
                <a:srgbClr val="1D1B1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Existing System</a:t>
            </a:r>
            <a:endParaRPr sz="3000" b="0" i="0" u="none" strike="noStrike" cap="none" dirty="0">
              <a:solidFill>
                <a:srgbClr val="1D1B1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Proposed System</a:t>
            </a:r>
            <a:endParaRPr sz="3000" b="0" i="0" u="none" strike="noStrike" cap="none" dirty="0">
              <a:solidFill>
                <a:srgbClr val="1D1B1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System Requirements</a:t>
            </a:r>
            <a:endParaRPr sz="3000" b="0" i="0" u="none" strike="noStrike" cap="none" dirty="0">
              <a:solidFill>
                <a:srgbClr val="1D1B1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System Architecture</a:t>
            </a:r>
            <a:endParaRPr sz="3000" b="0" i="0" u="none" strike="noStrike" cap="none" dirty="0">
              <a:solidFill>
                <a:srgbClr val="1D1B1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Methodology</a:t>
            </a:r>
            <a:endParaRPr sz="3000" dirty="0"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UML Diagrams</a:t>
            </a:r>
            <a:endParaRPr sz="3000" dirty="0"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Implementation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Results 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Conclusion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Future Scope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1D1B1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References</a:t>
            </a:r>
            <a:endParaRPr sz="3000" b="0" i="0" u="none" strike="noStrike" cap="none" dirty="0">
              <a:solidFill>
                <a:srgbClr val="1D1B1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31531" y="112650"/>
            <a:ext cx="18093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</a:t>
            </a:r>
            <a:r>
              <a:rPr lang="en-US" sz="54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Table Of Contents :</a:t>
            </a:r>
            <a:endParaRPr sz="5400" b="1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6729" y="1333499"/>
            <a:ext cx="7924800" cy="817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FCED-0C06-95B9-1210-C3A04F48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68DA7-037A-1DFD-6E1C-3B3059C7E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E61B0-EED1-6D4E-E55D-B065D1A1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4" y="324465"/>
            <a:ext cx="17403096" cy="961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87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E1F7-E6BA-8EED-CC49-39AFADC9C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C1A0D-DD45-DD12-B6A0-43DDFE1E45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9C208-73AE-B01E-D888-6DC6F4A7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3" y="516194"/>
            <a:ext cx="17211367" cy="930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46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1;p24" descr="preencoded.png">
            <a:extLst>
              <a:ext uri="{FF2B5EF4-FFF2-40B4-BE49-F238E27FC236}">
                <a16:creationId xmlns:a16="http://schemas.microsoft.com/office/drawing/2014/main" id="{5285399B-85EB-3204-8712-E857D81F1CD2}"/>
              </a:ext>
            </a:extLst>
          </p:cNvPr>
          <p:cNvSpPr/>
          <p:nvPr/>
        </p:nvSpPr>
        <p:spPr>
          <a:xfrm>
            <a:off x="11710219" y="0"/>
            <a:ext cx="6577781" cy="10286999"/>
          </a:xfrm>
          <a:custGeom>
            <a:avLst/>
            <a:gdLst/>
            <a:ahLst/>
            <a:cxnLst/>
            <a:rect l="l" t="t" r="r" b="b"/>
            <a:pathLst>
              <a:path w="6858000" h="10287000" extrusionOk="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CB52F-0E4C-2089-0E81-18972554D400}"/>
              </a:ext>
            </a:extLst>
          </p:cNvPr>
          <p:cNvSpPr txBox="1"/>
          <p:nvPr/>
        </p:nvSpPr>
        <p:spPr>
          <a:xfrm>
            <a:off x="1047136" y="707798"/>
            <a:ext cx="51700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25000"/>
                  </a:schemeClr>
                </a:solidFill>
                <a:latin typeface="Bookman Old Style" panose="02050604050505020204" pitchFamily="18" charset="0"/>
              </a:rPr>
              <a:t>Conclusion :</a:t>
            </a:r>
            <a:endParaRPr lang="en-IN" sz="6000" b="1" dirty="0">
              <a:solidFill>
                <a:schemeClr val="tx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493AF-E1B6-C860-AF2E-2C55ED5E1135}"/>
              </a:ext>
            </a:extLst>
          </p:cNvPr>
          <p:cNvSpPr txBox="1"/>
          <p:nvPr/>
        </p:nvSpPr>
        <p:spPr>
          <a:xfrm>
            <a:off x="465269" y="1723461"/>
            <a:ext cx="10412361" cy="389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 conclusion, the Chutes and Ladders game successfully demonstrates fundamental programming concepts and user interaction design. The project not only reinforces critical thinking and problem- solving skills but also serves as a foundation for more complex game development endeavors. 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0EB94-838E-28A2-A391-FF03EF5E85DC}"/>
              </a:ext>
            </a:extLst>
          </p:cNvPr>
          <p:cNvSpPr txBox="1"/>
          <p:nvPr/>
        </p:nvSpPr>
        <p:spPr>
          <a:xfrm>
            <a:off x="465269" y="5619271"/>
            <a:ext cx="104123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Overall, this project has been an invaluable learning opportunity, showcasing the potential of simple game designs in fostering creativity and collaboration.</a:t>
            </a:r>
            <a:endParaRPr lang="en-US" sz="2800" dirty="0">
              <a:solidFill>
                <a:schemeClr val="dk1"/>
              </a:solidFill>
              <a:latin typeface="Bookman Old Style" panose="02050604050505020204" pitchFamily="18" charset="0"/>
              <a:ea typeface="Bookman Old Style"/>
              <a:cs typeface="Bookman Old Style"/>
              <a:sym typeface="Bookman Old Styl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83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007918-03F2-5266-EA08-99E8D48584F4}"/>
              </a:ext>
            </a:extLst>
          </p:cNvPr>
          <p:cNvSpPr txBox="1"/>
          <p:nvPr/>
        </p:nvSpPr>
        <p:spPr>
          <a:xfrm>
            <a:off x="1740310" y="137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5A9D9-88C3-D1B0-5F3E-7E00DB0E6CBC}"/>
              </a:ext>
            </a:extLst>
          </p:cNvPr>
          <p:cNvSpPr txBox="1"/>
          <p:nvPr/>
        </p:nvSpPr>
        <p:spPr>
          <a:xfrm>
            <a:off x="2168012" y="1063823"/>
            <a:ext cx="5452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tx2">
                    <a:lumMod val="25000"/>
                  </a:schemeClr>
                </a:solidFill>
                <a:latin typeface="Bookman Old Style" panose="02050604050505020204" pitchFamily="18" charset="0"/>
              </a:rPr>
              <a:t>Future Scope :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2CE4A-9580-E5BB-7C99-C0DEA3D4CDF6}"/>
              </a:ext>
            </a:extLst>
          </p:cNvPr>
          <p:cNvSpPr txBox="1"/>
          <p:nvPr/>
        </p:nvSpPr>
        <p:spPr>
          <a:xfrm>
            <a:off x="1740310" y="137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93D4B51-8D95-61E0-21E4-87D666633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503" y="2294930"/>
            <a:ext cx="1605180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cs typeface="Arial" panose="020B0604020202020204" pitchFamily="34" charset="0"/>
              </a:rPr>
              <a:t>Mobile App Development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cs typeface="Arial" panose="020B0604020202020204" pitchFamily="34" charset="0"/>
              </a:rPr>
              <a:t>: Create a digital version of the game for smartphones and tablets, making it accessible to a wider audience.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cs typeface="Arial" panose="020B0604020202020204" pitchFamily="34" charset="0"/>
              </a:rPr>
              <a:t>AI Integration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cs typeface="Arial" panose="020B0604020202020204" pitchFamily="34" charset="0"/>
              </a:rPr>
              <a:t>: Introduce AI-powered opponents for single-player modes and adaptive difficulty settings.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7514B96-7653-5644-93D3-AD037A02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84" y="5290242"/>
            <a:ext cx="16155045" cy="29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AR Integration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Develop an augmented reality version where players use their devices to see the board and interact with elements in real-world environments.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VR Experience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Create a virtual reality experience where players feel immersed in the game's world, climbing ladders and sliding down chutes. </a:t>
            </a:r>
          </a:p>
        </p:txBody>
      </p:sp>
    </p:spTree>
    <p:extLst>
      <p:ext uri="{BB962C8B-B14F-4D97-AF65-F5344CB8AC3E}">
        <p14:creationId xmlns:p14="http://schemas.microsoft.com/office/powerpoint/2010/main" val="17397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15E272-4CED-4002-E7EC-DD21355D74E2}"/>
              </a:ext>
            </a:extLst>
          </p:cNvPr>
          <p:cNvSpPr txBox="1"/>
          <p:nvPr/>
        </p:nvSpPr>
        <p:spPr>
          <a:xfrm>
            <a:off x="1858297" y="1002890"/>
            <a:ext cx="55996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ookman Old Style" panose="02050604050505020204" pitchFamily="18" charset="0"/>
              </a:rPr>
              <a:t>References :</a:t>
            </a:r>
            <a:endParaRPr lang="en-IN" sz="6600" b="1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61517-077A-2D0A-6541-80056EC29594}"/>
              </a:ext>
            </a:extLst>
          </p:cNvPr>
          <p:cNvSpPr txBox="1"/>
          <p:nvPr/>
        </p:nvSpPr>
        <p:spPr>
          <a:xfrm>
            <a:off x="737419" y="2496621"/>
            <a:ext cx="1551167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>
                <a:latin typeface="Bookman Old Style" panose="02050604050505020204" pitchFamily="18" charset="0"/>
                <a:hlinkClick r:id="rId2"/>
              </a:rPr>
              <a:t>https://</a:t>
            </a:r>
            <a:r>
              <a:rPr lang="en-IN" sz="3600" dirty="0" err="1">
                <a:latin typeface="Bookman Old Style" panose="02050604050505020204" pitchFamily="18" charset="0"/>
                <a:hlinkClick r:id="rId2"/>
              </a:rPr>
              <a:t>en.m.wikipedia.org</a:t>
            </a:r>
            <a:r>
              <a:rPr lang="en-IN" sz="3600" dirty="0">
                <a:latin typeface="Bookman Old Style" panose="02050604050505020204" pitchFamily="18" charset="0"/>
                <a:hlinkClick r:id="rId2"/>
              </a:rPr>
              <a:t>/wiki/</a:t>
            </a:r>
            <a:r>
              <a:rPr lang="en-IN" sz="3600" dirty="0" err="1">
                <a:latin typeface="Bookman Old Style" panose="02050604050505020204" pitchFamily="18" charset="0"/>
                <a:hlinkClick r:id="rId2"/>
              </a:rPr>
              <a:t>Snakes_and_ladders?utm_source</a:t>
            </a:r>
            <a:r>
              <a:rPr lang="en-IN" sz="3600" dirty="0">
                <a:latin typeface="Bookman Old Style" panose="02050604050505020204" pitchFamily="18" charset="0"/>
                <a:hlinkClick r:id="rId2"/>
              </a:rPr>
              <a:t>=</a:t>
            </a:r>
            <a:r>
              <a:rPr lang="en-IN" sz="3600" dirty="0" err="1">
                <a:latin typeface="Bookman Old Style" panose="02050604050505020204" pitchFamily="18" charset="0"/>
                <a:hlinkClick r:id="rId2"/>
              </a:rPr>
              <a:t>chatgpt.com#cite_ref-1</a:t>
            </a:r>
            <a:endParaRPr lang="en-IN" sz="3600" dirty="0">
              <a:latin typeface="Bookman Old Style" panose="02050604050505020204" pitchFamily="18" charset="0"/>
            </a:endParaRPr>
          </a:p>
          <a:p>
            <a:endParaRPr lang="en-IN" sz="3600" dirty="0">
              <a:latin typeface="Bookman Old Style" panose="020506040505050202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>
                <a:latin typeface="Bookman Old Style" panose="02050604050505020204" pitchFamily="18" charset="0"/>
                <a:hlinkClick r:id="rId3"/>
              </a:rPr>
              <a:t>https://</a:t>
            </a:r>
            <a:r>
              <a:rPr lang="en-IN" sz="3600" dirty="0" err="1">
                <a:latin typeface="Bookman Old Style" panose="02050604050505020204" pitchFamily="18" charset="0"/>
                <a:hlinkClick r:id="rId3"/>
              </a:rPr>
              <a:t>en.m.wikipedia.org</a:t>
            </a:r>
            <a:r>
              <a:rPr lang="en-IN" sz="3600" dirty="0">
                <a:latin typeface="Bookman Old Style" panose="02050604050505020204" pitchFamily="18" charset="0"/>
                <a:hlinkClick r:id="rId3"/>
              </a:rPr>
              <a:t>/wiki/</a:t>
            </a:r>
            <a:r>
              <a:rPr lang="en-IN" sz="3600" dirty="0" err="1">
                <a:latin typeface="Bookman Old Style" panose="02050604050505020204" pitchFamily="18" charset="0"/>
                <a:hlinkClick r:id="rId3"/>
              </a:rPr>
              <a:t>David_Pritchard</a:t>
            </a:r>
            <a:r>
              <a:rPr lang="en-IN" sz="3600" dirty="0">
                <a:latin typeface="Bookman Old Style" panose="02050604050505020204" pitchFamily="18" charset="0"/>
                <a:hlinkClick r:id="rId3"/>
              </a:rPr>
              <a:t>_(</a:t>
            </a:r>
            <a:r>
              <a:rPr lang="en-IN" sz="3600" dirty="0" err="1">
                <a:latin typeface="Bookman Old Style" panose="02050604050505020204" pitchFamily="18" charset="0"/>
                <a:hlinkClick r:id="rId3"/>
              </a:rPr>
              <a:t>chess_player</a:t>
            </a:r>
            <a:r>
              <a:rPr lang="en-IN" sz="3600" dirty="0">
                <a:latin typeface="Bookman Old Style" panose="02050604050505020204" pitchFamily="18" charset="0"/>
                <a:hlinkClick r:id="rId3"/>
              </a:rPr>
              <a:t>)</a:t>
            </a:r>
            <a:endParaRPr lang="en-IN" sz="3600" dirty="0">
              <a:latin typeface="Bookman Old Style" panose="02050604050505020204" pitchFamily="18" charset="0"/>
            </a:endParaRPr>
          </a:p>
          <a:p>
            <a:endParaRPr lang="en-IN" sz="3600" dirty="0">
              <a:latin typeface="Bookman Old Style" panose="020506040505050202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>
                <a:latin typeface="Bookman Old Style" panose="02050604050505020204" pitchFamily="18" charset="0"/>
                <a:hlinkClick r:id="rId4"/>
              </a:rPr>
              <a:t>https://</a:t>
            </a:r>
            <a:r>
              <a:rPr lang="en-IN" sz="3600" dirty="0" err="1">
                <a:latin typeface="Bookman Old Style" panose="02050604050505020204" pitchFamily="18" charset="0"/>
                <a:hlinkClick r:id="rId4"/>
              </a:rPr>
              <a:t>toytales.ca</a:t>
            </a:r>
            <a:r>
              <a:rPr lang="en-IN" sz="3600" dirty="0">
                <a:latin typeface="Bookman Old Style" panose="02050604050505020204" pitchFamily="18" charset="0"/>
                <a:hlinkClick r:id="rId4"/>
              </a:rPr>
              <a:t>/chutes-ladders-</a:t>
            </a:r>
            <a:r>
              <a:rPr lang="en-IN" sz="3600" dirty="0" err="1">
                <a:latin typeface="Bookman Old Style" panose="02050604050505020204" pitchFamily="18" charset="0"/>
                <a:hlinkClick r:id="rId4"/>
              </a:rPr>
              <a:t>milton</a:t>
            </a:r>
            <a:r>
              <a:rPr lang="en-IN" sz="3600" dirty="0">
                <a:latin typeface="Bookman Old Style" panose="02050604050505020204" pitchFamily="18" charset="0"/>
                <a:hlinkClick r:id="rId4"/>
              </a:rPr>
              <a:t>-</a:t>
            </a:r>
            <a:r>
              <a:rPr lang="en-IN" sz="3600" dirty="0" err="1">
                <a:latin typeface="Bookman Old Style" panose="02050604050505020204" pitchFamily="18" charset="0"/>
                <a:hlinkClick r:id="rId4"/>
              </a:rPr>
              <a:t>bradley</a:t>
            </a:r>
            <a:r>
              <a:rPr lang="en-IN" sz="3600" dirty="0">
                <a:latin typeface="Bookman Old Style" panose="02050604050505020204" pitchFamily="18" charset="0"/>
                <a:hlinkClick r:id="rId4"/>
              </a:rPr>
              <a:t>-1943/</a:t>
            </a:r>
            <a:endParaRPr lang="en-IN" sz="3600" dirty="0">
              <a:latin typeface="Bookman Old Style" panose="02050604050505020204" pitchFamily="18" charset="0"/>
            </a:endParaRPr>
          </a:p>
          <a:p>
            <a:endParaRPr lang="en-IN" sz="3600" dirty="0">
              <a:latin typeface="Bookman Old Style" panose="020506040505050202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600" dirty="0">
                <a:latin typeface="Bookman Old Style" panose="02050604050505020204" pitchFamily="18" charset="0"/>
                <a:hlinkClick r:id="rId5"/>
              </a:rPr>
              <a:t>https://</a:t>
            </a:r>
            <a:r>
              <a:rPr lang="en-IN" sz="3600" dirty="0" err="1">
                <a:latin typeface="Bookman Old Style" panose="02050604050505020204" pitchFamily="18" charset="0"/>
                <a:hlinkClick r:id="rId5"/>
              </a:rPr>
              <a:t>youtu.be</a:t>
            </a:r>
            <a:r>
              <a:rPr lang="en-IN" sz="3600" dirty="0">
                <a:latin typeface="Bookman Old Style" panose="02050604050505020204" pitchFamily="18" charset="0"/>
                <a:hlinkClick r:id="rId5"/>
              </a:rPr>
              <a:t>/</a:t>
            </a:r>
            <a:r>
              <a:rPr lang="en-IN" sz="3600" dirty="0" err="1">
                <a:latin typeface="Bookman Old Style" panose="02050604050505020204" pitchFamily="18" charset="0"/>
                <a:hlinkClick r:id="rId5"/>
              </a:rPr>
              <a:t>EnEbejRgI_0</a:t>
            </a:r>
            <a:endParaRPr lang="en-IN" sz="3600" dirty="0">
              <a:latin typeface="Bookman Old Style" panose="020506040505050202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3600" dirty="0"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57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2E4CF"/>
          </a:solidFill>
          <a:ln>
            <a:noFill/>
          </a:ln>
        </p:spPr>
      </p:sp>
      <p:sp>
        <p:nvSpPr>
          <p:cNvPr id="300" name="Google Shape;300;p3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EF5E7"/>
          </a:solidFill>
          <a:ln>
            <a:noFill/>
          </a:ln>
        </p:spPr>
      </p:sp>
      <p:sp>
        <p:nvSpPr>
          <p:cNvPr id="301" name="Google Shape;301;p31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 extrusionOk="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02" name="Google Shape;30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EF5E7"/>
          </a:solidFill>
          <a:ln>
            <a:noFill/>
          </a:ln>
        </p:spPr>
      </p:sp>
      <p:sp>
        <p:nvSpPr>
          <p:cNvPr id="116" name="Google Shape;116;p15"/>
          <p:cNvSpPr txBox="1"/>
          <p:nvPr/>
        </p:nvSpPr>
        <p:spPr>
          <a:xfrm>
            <a:off x="652386" y="454669"/>
            <a:ext cx="746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2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38512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Abstract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803968" y="1568530"/>
            <a:ext cx="9137072" cy="826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8515" marR="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n-US"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Chutes and Climbs is a Board Game inspired by the Classic Game of Snake &amp; Ladders. The objective of the project is to make the much more interesting by introducing the GUI. This game is designed in a way that which attracts any age of People. It is not only entertaining but also serves as an Educational Tool. Overall, Chutes and Climbs reimagines the Traditional Board Game with a Digital Interface.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0745008" y="-26288"/>
            <a:ext cx="7404672" cy="10317981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EF5E7"/>
          </a:solidFill>
          <a:ln>
            <a:noFill/>
          </a:ln>
        </p:spPr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5008" y="-26288"/>
            <a:ext cx="7655859" cy="10313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2E4CF"/>
          </a:solidFill>
          <a:ln>
            <a:noFill/>
          </a:ln>
        </p:spPr>
      </p:sp>
      <p:sp>
        <p:nvSpPr>
          <p:cNvPr id="129" name="Google Shape;129;p16"/>
          <p:cNvSpPr/>
          <p:nvPr/>
        </p:nvSpPr>
        <p:spPr>
          <a:xfrm>
            <a:off x="-189237" y="0"/>
            <a:ext cx="18470880" cy="1093851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EF5E7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30" name="Google Shape;130;p1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 extrusionOk="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16" descr="preencoded.png"/>
          <p:cNvSpPr/>
          <p:nvPr/>
        </p:nvSpPr>
        <p:spPr>
          <a:xfrm>
            <a:off x="12205308" y="-76665"/>
            <a:ext cx="6858000" cy="11091839"/>
          </a:xfrm>
          <a:custGeom>
            <a:avLst/>
            <a:gdLst/>
            <a:ahLst/>
            <a:cxnLst/>
            <a:rect l="l" t="t" r="r" b="b"/>
            <a:pathLst>
              <a:path w="6858000" h="10287000" extrusionOk="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16"/>
          <p:cNvSpPr txBox="1"/>
          <p:nvPr/>
        </p:nvSpPr>
        <p:spPr>
          <a:xfrm>
            <a:off x="1660612" y="241602"/>
            <a:ext cx="716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4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38512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Introduction</a:t>
            </a:r>
            <a:endParaRPr sz="6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498267" y="1406603"/>
            <a:ext cx="11208774" cy="812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Snake and Ladder's rich history dates back to ancient India</a:t>
            </a:r>
            <a:r>
              <a:rPr lang="en-US" sz="32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and also we know there are many digital versions of it.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 this, Chutes and Climbs, we are changing the snakes to the chutes i.e., slides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It would be a very engaging game to any age of people and can be accessed anytime.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It is a game of killing the boredom of the person, where it need not to be wait for others.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It helps the people to adopt the skill of analyzing and builds the curiosity.  </a:t>
            </a:r>
            <a:endParaRPr lang="en-US" sz="32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2E4CF"/>
          </a:solidFill>
          <a:ln>
            <a:noFill/>
          </a:ln>
        </p:spPr>
      </p:sp>
      <p:sp>
        <p:nvSpPr>
          <p:cNvPr id="156" name="Google Shape;156;p17"/>
          <p:cNvSpPr/>
          <p:nvPr/>
        </p:nvSpPr>
        <p:spPr>
          <a:xfrm>
            <a:off x="45428" y="-480060"/>
            <a:ext cx="18714720" cy="1076706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EF5E7"/>
          </a:solidFill>
          <a:ln>
            <a:noFill/>
          </a:ln>
        </p:spPr>
      </p:sp>
      <p:sp>
        <p:nvSpPr>
          <p:cNvPr id="157" name="Google Shape;157;p17"/>
          <p:cNvSpPr txBox="1"/>
          <p:nvPr/>
        </p:nvSpPr>
        <p:spPr>
          <a:xfrm>
            <a:off x="1011375" y="1626825"/>
            <a:ext cx="746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2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509070" y="4508900"/>
            <a:ext cx="17635717" cy="230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8733"/>
              </a:lnSpc>
              <a:buSzPts val="4500"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Physical Limitations :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Traditional board games require physical presence and manual game progression.</a:t>
            </a:r>
            <a:endParaRPr lang="en-US"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87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4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509070" y="6352748"/>
            <a:ext cx="16863762" cy="230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8733"/>
              </a:lnSpc>
              <a:buSzPts val="4500"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Limited Interactivity : 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Classic versions lack dynamic elements and real-time feedback.</a:t>
            </a:r>
            <a:endParaRPr lang="en-US"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87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4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509070" y="8064223"/>
            <a:ext cx="17239705" cy="230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8733"/>
              </a:lnSpc>
              <a:buSzPts val="4500"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Accessibility Issues : 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Physical games can be challenging for certain users or in remote settings.</a:t>
            </a:r>
            <a:endParaRPr lang="en-US"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87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7"/>
          <p:cNvCxnSpPr/>
          <p:nvPr/>
        </p:nvCxnSpPr>
        <p:spPr>
          <a:xfrm>
            <a:off x="5919975" y="3429000"/>
            <a:ext cx="3001800" cy="3001800"/>
          </a:xfrm>
          <a:prstGeom prst="straightConnector1">
            <a:avLst/>
          </a:prstGeom>
          <a:solidFill>
            <a:srgbClr val="FEF5E7"/>
          </a:solidFill>
          <a:ln>
            <a:noFill/>
          </a:ln>
        </p:spPr>
      </p:cxn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422" y="-2975852"/>
            <a:ext cx="18714700" cy="5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832387" y="3184474"/>
            <a:ext cx="1731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274E1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Existing System</a:t>
            </a:r>
            <a:endParaRPr sz="6000" b="1" i="0" u="none" strike="noStrike" cap="none" dirty="0">
              <a:solidFill>
                <a:srgbClr val="274E13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ctrTitle"/>
          </p:nvPr>
        </p:nvSpPr>
        <p:spPr>
          <a:xfrm>
            <a:off x="1107831" y="5869717"/>
            <a:ext cx="770206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None/>
            </a:pPr>
            <a:r>
              <a:rPr lang="en-US" sz="6000" b="1">
                <a:solidFill>
                  <a:srgbClr val="4F612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DisAdvantages of Existing System :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1"/>
          </p:nvPr>
        </p:nvSpPr>
        <p:spPr>
          <a:xfrm>
            <a:off x="9864968" y="5385528"/>
            <a:ext cx="7315200" cy="47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 lvl="0" indent="-4572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Char char="❑"/>
            </a:pPr>
            <a:r>
              <a:rPr lang="en-US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Lack of Skill Development</a:t>
            </a:r>
            <a:endParaRPr/>
          </a:p>
          <a:p>
            <a:pPr marL="482600" lvl="0" indent="-4572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Char char="❑"/>
            </a:pPr>
            <a:r>
              <a:rPr lang="en-US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Limited Interaction</a:t>
            </a:r>
            <a:endParaRPr/>
          </a:p>
          <a:p>
            <a:pPr marL="482600" lvl="0" indent="-4572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Char char="❑"/>
            </a:pPr>
            <a:r>
              <a:rPr lang="en-US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Time-Consuming</a:t>
            </a:r>
            <a:endParaRPr/>
          </a:p>
          <a:p>
            <a:pPr marL="482600" lvl="0" indent="-4572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Char char="❑"/>
            </a:pPr>
            <a:r>
              <a:rPr lang="en-US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Short gameplay</a:t>
            </a:r>
            <a:endParaRPr/>
          </a:p>
          <a:p>
            <a:pPr marL="482600" lvl="0" indent="-4572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Char char="❑"/>
            </a:pPr>
            <a:r>
              <a:rPr lang="en-US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Lack of social interaction</a:t>
            </a:r>
            <a:endParaRPr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8000" cy="471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-17850" y="-1886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2E4CF"/>
          </a:solidFill>
          <a:ln>
            <a:noFill/>
          </a:ln>
        </p:spPr>
      </p:sp>
      <p:sp>
        <p:nvSpPr>
          <p:cNvPr id="183" name="Google Shape;183;p19"/>
          <p:cNvSpPr/>
          <p:nvPr/>
        </p:nvSpPr>
        <p:spPr>
          <a:xfrm>
            <a:off x="152400" y="-188600"/>
            <a:ext cx="18288000" cy="1093851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EF5E7"/>
          </a:solidFill>
          <a:ln>
            <a:noFill/>
          </a:ln>
        </p:spPr>
      </p:sp>
      <p:sp>
        <p:nvSpPr>
          <p:cNvPr id="184" name="Google Shape;184;p19"/>
          <p:cNvSpPr txBox="1"/>
          <p:nvPr/>
        </p:nvSpPr>
        <p:spPr>
          <a:xfrm>
            <a:off x="1463734" y="5396324"/>
            <a:ext cx="3186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463734" y="5899810"/>
            <a:ext cx="725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413802" y="8598977"/>
            <a:ext cx="725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9744355" y="5396324"/>
            <a:ext cx="3186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9813994" y="5909827"/>
            <a:ext cx="725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9215900" y="1757250"/>
            <a:ext cx="7849626" cy="7829331"/>
          </a:xfrm>
          <a:custGeom>
            <a:avLst/>
            <a:gdLst/>
            <a:ahLst/>
            <a:cxnLst/>
            <a:rect l="l" t="t" r="r" b="b"/>
            <a:pathLst>
              <a:path w="10396855" h="2625090" extrusionOk="0">
                <a:moveTo>
                  <a:pt x="0" y="54102"/>
                </a:moveTo>
                <a:cubicBezTo>
                  <a:pt x="0" y="24257"/>
                  <a:pt x="24257" y="0"/>
                  <a:pt x="54102" y="0"/>
                </a:cubicBezTo>
                <a:lnTo>
                  <a:pt x="10342753" y="0"/>
                </a:lnTo>
                <a:cubicBezTo>
                  <a:pt x="10372725" y="0"/>
                  <a:pt x="10396855" y="24257"/>
                  <a:pt x="10396855" y="54102"/>
                </a:cubicBezTo>
                <a:lnTo>
                  <a:pt x="10396855" y="2570988"/>
                </a:lnTo>
                <a:cubicBezTo>
                  <a:pt x="10396855" y="2600960"/>
                  <a:pt x="10372598" y="2625090"/>
                  <a:pt x="10342753" y="2625090"/>
                </a:cubicBezTo>
                <a:lnTo>
                  <a:pt x="54102" y="2625090"/>
                </a:lnTo>
                <a:cubicBezTo>
                  <a:pt x="24130" y="2625090"/>
                  <a:pt x="0" y="2600833"/>
                  <a:pt x="0" y="2570988"/>
                </a:cubicBezTo>
                <a:close/>
              </a:path>
            </a:pathLst>
          </a:custGeom>
          <a:solidFill>
            <a:srgbClr val="F3E7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9512489" y="8607498"/>
            <a:ext cx="725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413800" y="254000"/>
            <a:ext cx="16891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274E1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Proposed System</a:t>
            </a:r>
            <a:endParaRPr sz="6000" b="1" i="0" u="none" strike="noStrike" cap="none">
              <a:solidFill>
                <a:srgbClr val="274E13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3078300" y="2941925"/>
            <a:ext cx="9882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3800" y="1759700"/>
            <a:ext cx="6858775" cy="7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0871200" y="3416300"/>
            <a:ext cx="7455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9361739" y="2052618"/>
            <a:ext cx="7557900" cy="544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Bookman Old Style"/>
              <a:buChar char="●"/>
            </a:pPr>
            <a:r>
              <a:rPr lang="en-US" sz="38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Welcome </a:t>
            </a:r>
            <a:r>
              <a:rPr lang="en-US" sz="38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Page</a:t>
            </a:r>
            <a:endParaRPr sz="38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Bookman Old Style"/>
              <a:buChar char="●"/>
            </a:pPr>
            <a:r>
              <a:rPr lang="en-US" sz="38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Implementing Themes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Bookman Old Style"/>
              <a:buChar char="●"/>
            </a:pPr>
            <a:r>
              <a:rPr lang="en-US" sz="38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Chutes (i. </a:t>
            </a:r>
            <a:r>
              <a:rPr lang="en-US" sz="3800" b="0" i="0" u="none" strike="noStrike" cap="none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e.</a:t>
            </a:r>
            <a:r>
              <a:rPr lang="en-US" sz="38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, Slides)</a:t>
            </a:r>
            <a:endParaRPr sz="38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Bookman Old Style"/>
              <a:buChar char="●"/>
            </a:pPr>
            <a:r>
              <a:rPr lang="en-US" sz="38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Player Turn Indicator</a:t>
            </a:r>
            <a:endParaRPr sz="38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457200" marR="0" lvl="0" indent="-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Bookman Old Style"/>
              <a:buChar char="●"/>
            </a:pPr>
            <a:r>
              <a:rPr lang="en-US" sz="38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Advantages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8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Scalability an</a:t>
            </a:r>
            <a:r>
              <a:rPr lang="en-US" sz="3800" b="0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 Flexibility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999810" y="478307"/>
            <a:ext cx="159939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0" b="1" dirty="0">
                <a:solidFill>
                  <a:srgbClr val="494429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System Architecture :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99920-876F-22F6-8246-E42F7CFF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58"/>
          <a:stretch/>
        </p:blipFill>
        <p:spPr>
          <a:xfrm>
            <a:off x="0" y="1828800"/>
            <a:ext cx="18288000" cy="8458199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 descr="preencoded.png"/>
          <p:cNvSpPr/>
          <p:nvPr/>
        </p:nvSpPr>
        <p:spPr>
          <a:xfrm>
            <a:off x="941933" y="4733576"/>
            <a:ext cx="5288608" cy="925147"/>
          </a:xfrm>
          <a:custGeom>
            <a:avLst/>
            <a:gdLst/>
            <a:ahLst/>
            <a:cxnLst/>
            <a:rect l="l" t="t" r="r" b="b"/>
            <a:pathLst>
              <a:path w="5288608" h="1149251" extrusionOk="0">
                <a:moveTo>
                  <a:pt x="0" y="0"/>
                </a:moveTo>
                <a:lnTo>
                  <a:pt x="5288608" y="0"/>
                </a:lnTo>
                <a:lnTo>
                  <a:pt x="5288608" y="1149252"/>
                </a:lnTo>
                <a:lnTo>
                  <a:pt x="0" y="1149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1" b="-160"/>
            </a:stretch>
          </a:blipFill>
          <a:ln>
            <a:noFill/>
          </a:ln>
        </p:spPr>
      </p:sp>
      <p:sp>
        <p:nvSpPr>
          <p:cNvPr id="212" name="Google Shape;212;p21"/>
          <p:cNvSpPr txBox="1"/>
          <p:nvPr/>
        </p:nvSpPr>
        <p:spPr>
          <a:xfrm>
            <a:off x="941841" y="6016614"/>
            <a:ext cx="5288700" cy="73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User Interface Layer</a:t>
            </a:r>
            <a:endParaRPr sz="3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867538" y="6966979"/>
            <a:ext cx="52887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Handles user inputs and displays game state using GUI components as a Frontend.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 descr="preencoded.png"/>
          <p:cNvSpPr/>
          <p:nvPr/>
        </p:nvSpPr>
        <p:spPr>
          <a:xfrm>
            <a:off x="6230541" y="4683279"/>
            <a:ext cx="5288756" cy="925147"/>
          </a:xfrm>
          <a:custGeom>
            <a:avLst/>
            <a:gdLst/>
            <a:ahLst/>
            <a:cxnLst/>
            <a:rect l="l" t="t" r="r" b="b"/>
            <a:pathLst>
              <a:path w="5288756" h="1149251" extrusionOk="0">
                <a:moveTo>
                  <a:pt x="0" y="0"/>
                </a:moveTo>
                <a:lnTo>
                  <a:pt x="5288757" y="0"/>
                </a:lnTo>
                <a:lnTo>
                  <a:pt x="5288757" y="1149252"/>
                </a:lnTo>
                <a:lnTo>
                  <a:pt x="0" y="1149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63" b="-162"/>
            </a:stretch>
          </a:blipFill>
          <a:ln>
            <a:noFill/>
          </a:ln>
        </p:spPr>
      </p:sp>
      <p:sp>
        <p:nvSpPr>
          <p:cNvPr id="215" name="Google Shape;215;p21"/>
          <p:cNvSpPr txBox="1"/>
          <p:nvPr/>
        </p:nvSpPr>
        <p:spPr>
          <a:xfrm>
            <a:off x="6762265" y="6016614"/>
            <a:ext cx="5086200" cy="74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25"/>
              <a:buFont typeface="Arial"/>
              <a:buNone/>
            </a:pPr>
            <a:r>
              <a:rPr lang="en-US" sz="3825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Game Logic Layer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6929523" y="7013702"/>
            <a:ext cx="50862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Manages rules, player turns, and movement calculations in the Backend.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 descr="preencoded.png"/>
          <p:cNvSpPr/>
          <p:nvPr/>
        </p:nvSpPr>
        <p:spPr>
          <a:xfrm>
            <a:off x="11519149" y="4683279"/>
            <a:ext cx="5288756" cy="925147"/>
          </a:xfrm>
          <a:custGeom>
            <a:avLst/>
            <a:gdLst/>
            <a:ahLst/>
            <a:cxnLst/>
            <a:rect l="l" t="t" r="r" b="b"/>
            <a:pathLst>
              <a:path w="5288756" h="1149251" extrusionOk="0">
                <a:moveTo>
                  <a:pt x="0" y="0"/>
                </a:moveTo>
                <a:lnTo>
                  <a:pt x="5288756" y="0"/>
                </a:lnTo>
                <a:lnTo>
                  <a:pt x="5288756" y="1149252"/>
                </a:lnTo>
                <a:lnTo>
                  <a:pt x="0" y="1149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63" b="-162"/>
            </a:stretch>
          </a:blipFill>
          <a:ln>
            <a:noFill/>
          </a:ln>
        </p:spPr>
      </p:sp>
      <p:sp>
        <p:nvSpPr>
          <p:cNvPr id="218" name="Google Shape;218;p21"/>
          <p:cNvSpPr txBox="1"/>
          <p:nvPr/>
        </p:nvSpPr>
        <p:spPr>
          <a:xfrm>
            <a:off x="4572000" y="-291825"/>
            <a:ext cx="4961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12109975" y="6016614"/>
            <a:ext cx="54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Layer</a:t>
            </a:r>
            <a:endParaRPr sz="3800" b="1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13236575" y="8244200"/>
            <a:ext cx="508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12131764" y="6901488"/>
            <a:ext cx="546150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Stores game state, player information, and board configuration.</a:t>
            </a:r>
            <a:endParaRPr sz="3200" b="0" i="0" u="none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" y="0"/>
            <a:ext cx="18292669" cy="427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C10_PPT Final</Template>
  <TotalTime>25</TotalTime>
  <Words>944</Words>
  <Application>Microsoft Office PowerPoint</Application>
  <PresentationFormat>Custom</PresentationFormat>
  <Paragraphs>142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Bookman Old Style</vt:lpstr>
      <vt:lpstr>Calibri</vt:lpstr>
      <vt:lpstr>Noto Sans Symbols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DisAdvantages of Existing System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pallavi sen</dc:creator>
  <cp:lastModifiedBy>pallavi sen</cp:lastModifiedBy>
  <cp:revision>2</cp:revision>
  <dcterms:created xsi:type="dcterms:W3CDTF">2025-01-08T18:24:22Z</dcterms:created>
  <dcterms:modified xsi:type="dcterms:W3CDTF">2025-01-09T05:11:29Z</dcterms:modified>
</cp:coreProperties>
</file>